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  <p:embeddedFont>
      <p:font typeface="Prachason Neue Expanded" panose="020B0604020202020204" charset="-34"/>
      <p:regular r:id="rId20"/>
    </p:embeddedFont>
    <p:embeddedFont>
      <p:font typeface="Prachason Neue Expanded Bold" panose="020B0604020202020204" charset="-3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740" y="2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5964" y="6419555"/>
            <a:ext cx="10267498" cy="10267498"/>
          </a:xfrm>
          <a:custGeom>
            <a:avLst/>
            <a:gdLst/>
            <a:ahLst/>
            <a:cxnLst/>
            <a:rect l="l" t="t" r="r" b="b"/>
            <a:pathLst>
              <a:path w="10267498" h="10267498">
                <a:moveTo>
                  <a:pt x="0" y="0"/>
                </a:moveTo>
                <a:lnTo>
                  <a:pt x="10267498" y="0"/>
                </a:lnTo>
                <a:lnTo>
                  <a:pt x="10267498" y="10267498"/>
                </a:lnTo>
                <a:lnTo>
                  <a:pt x="0" y="1026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810000" y="-4828475"/>
            <a:ext cx="10846260" cy="8229600"/>
          </a:xfrm>
          <a:custGeom>
            <a:avLst/>
            <a:gdLst/>
            <a:ahLst/>
            <a:cxnLst/>
            <a:rect l="l" t="t" r="r" b="b"/>
            <a:pathLst>
              <a:path w="10846260" h="8229600">
                <a:moveTo>
                  <a:pt x="0" y="0"/>
                </a:moveTo>
                <a:lnTo>
                  <a:pt x="10846260" y="0"/>
                </a:lnTo>
                <a:lnTo>
                  <a:pt x="10846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3505042"/>
            <a:ext cx="16927991" cy="232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54"/>
              </a:lnSpc>
            </a:pPr>
            <a:r>
              <a:rPr lang="en-US" sz="11701" b="1">
                <a:solidFill>
                  <a:srgbClr val="DFDEE0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CS-112 PROJECT</a:t>
            </a:r>
          </a:p>
        </p:txBody>
      </p:sp>
      <p:sp>
        <p:nvSpPr>
          <p:cNvPr id="5" name="Freeform 5"/>
          <p:cNvSpPr/>
          <p:nvPr/>
        </p:nvSpPr>
        <p:spPr>
          <a:xfrm rot="-3326260">
            <a:off x="8011804" y="5929289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1567" y="5830689"/>
            <a:ext cx="8115300" cy="9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 RENTAL AND BUYING MANAGEMENT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10978923" y="-4676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577901" y="252608"/>
            <a:ext cx="9319549" cy="23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2"/>
              </a:lnSpc>
            </a:pPr>
            <a:r>
              <a:rPr lang="en-US" sz="1299" spc="30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BY:M.HAMDOON,BASIL JOSEPH,YAHYA KHALID,ZEESHAN NASEEM. GROUP G-04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67381" y="2698173"/>
            <a:ext cx="9191919" cy="683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1.Better reports for the admin:</a:t>
            </a:r>
          </a:p>
          <a:p>
            <a:pPr algn="l">
              <a:lnSpc>
                <a:spcPts val="3625"/>
              </a:lnSpc>
            </a:pPr>
            <a:r>
              <a:rPr lang="en-US" sz="25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Generate daily and weekly reports for the admin to analyze and export them to an excel sheet</a:t>
            </a:r>
          </a:p>
          <a:p>
            <a:pPr algn="l">
              <a:lnSpc>
                <a:spcPts val="3625"/>
              </a:lnSpc>
            </a:pPr>
            <a:endParaRPr lang="en-US" sz="258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2.Filter Options:</a:t>
            </a:r>
          </a:p>
          <a:p>
            <a:pPr algn="l">
              <a:lnSpc>
                <a:spcPts val="3625"/>
              </a:lnSpc>
            </a:pPr>
            <a:r>
              <a:rPr lang="en-US" sz="25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Filter vehicles based on their price ranges and search by more </a:t>
            </a:r>
            <a:r>
              <a:rPr lang="en-US" sz="258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criterias</a:t>
            </a:r>
            <a:r>
              <a:rPr lang="en-US" sz="25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8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aswell</a:t>
            </a:r>
            <a:endParaRPr lang="en-US" sz="258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25"/>
              </a:lnSpc>
            </a:pPr>
            <a:endParaRPr lang="en-US" sz="258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3.Better Payment:</a:t>
            </a:r>
          </a:p>
          <a:p>
            <a:pPr algn="l">
              <a:lnSpc>
                <a:spcPts val="3625"/>
              </a:lnSpc>
            </a:pPr>
            <a:r>
              <a:rPr lang="en-US" sz="25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Support for multiple payment method and confirmation email for payment</a:t>
            </a:r>
          </a:p>
          <a:p>
            <a:pPr algn="l">
              <a:lnSpc>
                <a:spcPts val="3625"/>
              </a:lnSpc>
            </a:pPr>
            <a:endParaRPr lang="en-US" sz="258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4.Gui Implementation:</a:t>
            </a:r>
          </a:p>
          <a:p>
            <a:pPr algn="l">
              <a:lnSpc>
                <a:spcPts val="3625"/>
              </a:lnSpc>
            </a:pPr>
            <a:r>
              <a:rPr lang="en-US" sz="25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switch from CLI to GUI</a:t>
            </a:r>
          </a:p>
          <a:p>
            <a:pPr algn="l">
              <a:lnSpc>
                <a:spcPts val="3625"/>
              </a:lnSpc>
            </a:pPr>
            <a:endParaRPr lang="en-US" sz="258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22350" y="189356"/>
            <a:ext cx="4854377" cy="351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IN</a:t>
            </a:r>
          </a:p>
          <a:p>
            <a:pPr algn="l">
              <a:lnSpc>
                <a:spcPts val="8136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THE</a:t>
            </a:r>
          </a:p>
          <a:p>
            <a:pPr algn="l">
              <a:lnSpc>
                <a:spcPts val="8136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FUTURE</a:t>
            </a:r>
          </a:p>
        </p:txBody>
      </p:sp>
      <p:sp>
        <p:nvSpPr>
          <p:cNvPr id="4" name="Freeform 4"/>
          <p:cNvSpPr/>
          <p:nvPr/>
        </p:nvSpPr>
        <p:spPr>
          <a:xfrm rot="-1767601" flipH="1">
            <a:off x="-4467248" y="4187808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9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9" y="9205131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913850" y="-393444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12981" y="51925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22050" y="11478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91710" y="2612898"/>
            <a:ext cx="6233187" cy="2530602"/>
          </a:xfrm>
          <a:custGeom>
            <a:avLst/>
            <a:gdLst/>
            <a:ahLst/>
            <a:cxnLst/>
            <a:rect l="l" t="t" r="r" b="b"/>
            <a:pathLst>
              <a:path w="6233187" h="2530602">
                <a:moveTo>
                  <a:pt x="0" y="0"/>
                </a:moveTo>
                <a:lnTo>
                  <a:pt x="6233188" y="0"/>
                </a:lnTo>
                <a:lnTo>
                  <a:pt x="6233188" y="2530602"/>
                </a:lnTo>
                <a:lnTo>
                  <a:pt x="0" y="253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3" r="-11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14327" y="8085868"/>
            <a:ext cx="3766096" cy="1522464"/>
          </a:xfrm>
          <a:custGeom>
            <a:avLst/>
            <a:gdLst/>
            <a:ahLst/>
            <a:cxnLst/>
            <a:rect l="l" t="t" r="r" b="b"/>
            <a:pathLst>
              <a:path w="3766096" h="1522464">
                <a:moveTo>
                  <a:pt x="0" y="0"/>
                </a:moveTo>
                <a:lnTo>
                  <a:pt x="3766096" y="0"/>
                </a:lnTo>
                <a:lnTo>
                  <a:pt x="3766096" y="1522465"/>
                </a:lnTo>
                <a:lnTo>
                  <a:pt x="0" y="1522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94990" y="6507593"/>
            <a:ext cx="5239070" cy="1383308"/>
          </a:xfrm>
          <a:custGeom>
            <a:avLst/>
            <a:gdLst/>
            <a:ahLst/>
            <a:cxnLst/>
            <a:rect l="l" t="t" r="r" b="b"/>
            <a:pathLst>
              <a:path w="5239070" h="1383308">
                <a:moveTo>
                  <a:pt x="0" y="0"/>
                </a:moveTo>
                <a:lnTo>
                  <a:pt x="5239070" y="0"/>
                </a:lnTo>
                <a:lnTo>
                  <a:pt x="5239070" y="1383308"/>
                </a:lnTo>
                <a:lnTo>
                  <a:pt x="0" y="138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69" r="-13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90565" y="6472614"/>
            <a:ext cx="4474891" cy="1487164"/>
          </a:xfrm>
          <a:custGeom>
            <a:avLst/>
            <a:gdLst/>
            <a:ahLst/>
            <a:cxnLst/>
            <a:rect l="l" t="t" r="r" b="b"/>
            <a:pathLst>
              <a:path w="4474891" h="1487164">
                <a:moveTo>
                  <a:pt x="0" y="0"/>
                </a:moveTo>
                <a:lnTo>
                  <a:pt x="4474891" y="0"/>
                </a:lnTo>
                <a:lnTo>
                  <a:pt x="4474891" y="1487165"/>
                </a:lnTo>
                <a:lnTo>
                  <a:pt x="0" y="148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78143" y="120396"/>
            <a:ext cx="10473732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OUTPUTS: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14525" y="1541018"/>
            <a:ext cx="7587559" cy="8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44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AUTHENTICATION: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7450" y="5439776"/>
            <a:ext cx="7587559" cy="8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44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USER: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9606" y="5439776"/>
            <a:ext cx="7587559" cy="8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44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ADMIN:</a:t>
            </a:r>
          </a:p>
        </p:txBody>
      </p:sp>
      <p:sp>
        <p:nvSpPr>
          <p:cNvPr id="12" name="Freeform 12"/>
          <p:cNvSpPr/>
          <p:nvPr/>
        </p:nvSpPr>
        <p:spPr>
          <a:xfrm rot="-1767601" flipH="1">
            <a:off x="-6930824" y="-1100823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8" y="0"/>
                </a:moveTo>
                <a:lnTo>
                  <a:pt x="0" y="0"/>
                </a:lnTo>
                <a:lnTo>
                  <a:pt x="0" y="9205132"/>
                </a:lnTo>
                <a:lnTo>
                  <a:pt x="12131968" y="9205132"/>
                </a:lnTo>
                <a:lnTo>
                  <a:pt x="1213196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714959" flipH="1">
            <a:off x="12955106" y="5005767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8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8" y="9205131"/>
                </a:lnTo>
                <a:lnTo>
                  <a:pt x="1213196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12981" y="51925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22050" y="11478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52248" y="0"/>
            <a:ext cx="10578152" cy="10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dirty="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OUTPUTS: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2709" y="956522"/>
            <a:ext cx="9921491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4400" dirty="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CUSTOMER FUNCTIONS:</a:t>
            </a:r>
          </a:p>
        </p:txBody>
      </p:sp>
      <p:sp>
        <p:nvSpPr>
          <p:cNvPr id="6" name="Freeform 6"/>
          <p:cNvSpPr/>
          <p:nvPr/>
        </p:nvSpPr>
        <p:spPr>
          <a:xfrm rot="-1767601" flipH="1">
            <a:off x="-7846447" y="-1856734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9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9" y="9205131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714959" flipH="1">
            <a:off x="12955106" y="5005767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8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8" y="9205131"/>
                </a:lnTo>
                <a:lnTo>
                  <a:pt x="1213196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409751" y="5618402"/>
            <a:ext cx="6057423" cy="4402389"/>
          </a:xfrm>
          <a:custGeom>
            <a:avLst/>
            <a:gdLst/>
            <a:ahLst/>
            <a:cxnLst/>
            <a:rect l="l" t="t" r="r" b="b"/>
            <a:pathLst>
              <a:path w="6057423" h="4402389">
                <a:moveTo>
                  <a:pt x="0" y="0"/>
                </a:moveTo>
                <a:lnTo>
                  <a:pt x="6057423" y="0"/>
                </a:lnTo>
                <a:lnTo>
                  <a:pt x="6057423" y="4402389"/>
                </a:lnTo>
                <a:lnTo>
                  <a:pt x="0" y="4402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789062" y="6639066"/>
            <a:ext cx="4354938" cy="3381725"/>
          </a:xfrm>
          <a:custGeom>
            <a:avLst/>
            <a:gdLst/>
            <a:ahLst/>
            <a:cxnLst/>
            <a:rect l="l" t="t" r="r" b="b"/>
            <a:pathLst>
              <a:path w="4354938" h="3381725">
                <a:moveTo>
                  <a:pt x="0" y="0"/>
                </a:moveTo>
                <a:lnTo>
                  <a:pt x="4354938" y="0"/>
                </a:lnTo>
                <a:lnTo>
                  <a:pt x="4354938" y="3381725"/>
                </a:lnTo>
                <a:lnTo>
                  <a:pt x="0" y="3381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746" r="-10130" b="-77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289115" y="3947488"/>
            <a:ext cx="7849549" cy="1518514"/>
          </a:xfrm>
          <a:custGeom>
            <a:avLst/>
            <a:gdLst/>
            <a:ahLst/>
            <a:cxnLst/>
            <a:rect l="l" t="t" r="r" b="b"/>
            <a:pathLst>
              <a:path w="7849549" h="1518514">
                <a:moveTo>
                  <a:pt x="0" y="0"/>
                </a:moveTo>
                <a:lnTo>
                  <a:pt x="7849549" y="0"/>
                </a:lnTo>
                <a:lnTo>
                  <a:pt x="7849549" y="1518514"/>
                </a:lnTo>
                <a:lnTo>
                  <a:pt x="0" y="1518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52467" y="3898426"/>
            <a:ext cx="6991533" cy="2490147"/>
          </a:xfrm>
          <a:custGeom>
            <a:avLst/>
            <a:gdLst/>
            <a:ahLst/>
            <a:cxnLst/>
            <a:rect l="l" t="t" r="r" b="b"/>
            <a:pathLst>
              <a:path w="6991533" h="2490147">
                <a:moveTo>
                  <a:pt x="0" y="0"/>
                </a:moveTo>
                <a:lnTo>
                  <a:pt x="6991533" y="0"/>
                </a:lnTo>
                <a:lnTo>
                  <a:pt x="6991533" y="2490148"/>
                </a:lnTo>
                <a:lnTo>
                  <a:pt x="0" y="24901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37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317251" y="1696467"/>
            <a:ext cx="6185000" cy="2098730"/>
          </a:xfrm>
          <a:custGeom>
            <a:avLst/>
            <a:gdLst/>
            <a:ahLst/>
            <a:cxnLst/>
            <a:rect l="l" t="t" r="r" b="b"/>
            <a:pathLst>
              <a:path w="6185000" h="2098730">
                <a:moveTo>
                  <a:pt x="0" y="0"/>
                </a:moveTo>
                <a:lnTo>
                  <a:pt x="6185000" y="0"/>
                </a:lnTo>
                <a:lnTo>
                  <a:pt x="6185000" y="2098730"/>
                </a:lnTo>
                <a:lnTo>
                  <a:pt x="0" y="2098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12981" y="51925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22050" y="11478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52249" y="0"/>
            <a:ext cx="10349551" cy="10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dirty="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OUTPUTS: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7364" y="1056057"/>
            <a:ext cx="9899636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4400" dirty="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ADMIN FUNCTIONS:</a:t>
            </a:r>
          </a:p>
        </p:txBody>
      </p:sp>
      <p:sp>
        <p:nvSpPr>
          <p:cNvPr id="6" name="Freeform 6"/>
          <p:cNvSpPr/>
          <p:nvPr/>
        </p:nvSpPr>
        <p:spPr>
          <a:xfrm rot="-1767601" flipH="1">
            <a:off x="-7846447" y="-1856734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9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9" y="9205131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714959" flipH="1">
            <a:off x="12955106" y="5005767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8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8" y="9205131"/>
                </a:lnTo>
                <a:lnTo>
                  <a:pt x="1213196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02619" y="6795392"/>
            <a:ext cx="7412908" cy="1701566"/>
          </a:xfrm>
          <a:custGeom>
            <a:avLst/>
            <a:gdLst/>
            <a:ahLst/>
            <a:cxnLst/>
            <a:rect l="l" t="t" r="r" b="b"/>
            <a:pathLst>
              <a:path w="7412908" h="1701566">
                <a:moveTo>
                  <a:pt x="0" y="0"/>
                </a:moveTo>
                <a:lnTo>
                  <a:pt x="7412908" y="0"/>
                </a:lnTo>
                <a:lnTo>
                  <a:pt x="7412908" y="1701566"/>
                </a:lnTo>
                <a:lnTo>
                  <a:pt x="0" y="1701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07640" y="4083209"/>
            <a:ext cx="7783520" cy="2502633"/>
          </a:xfrm>
          <a:custGeom>
            <a:avLst/>
            <a:gdLst/>
            <a:ahLst/>
            <a:cxnLst/>
            <a:rect l="l" t="t" r="r" b="b"/>
            <a:pathLst>
              <a:path w="7783520" h="2502633">
                <a:moveTo>
                  <a:pt x="0" y="0"/>
                </a:moveTo>
                <a:lnTo>
                  <a:pt x="7783520" y="0"/>
                </a:lnTo>
                <a:lnTo>
                  <a:pt x="7783520" y="2502633"/>
                </a:lnTo>
                <a:lnTo>
                  <a:pt x="0" y="2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001890" y="1792649"/>
            <a:ext cx="6284219" cy="2080867"/>
          </a:xfrm>
          <a:custGeom>
            <a:avLst/>
            <a:gdLst/>
            <a:ahLst/>
            <a:cxnLst/>
            <a:rect l="l" t="t" r="r" b="b"/>
            <a:pathLst>
              <a:path w="6284219" h="2080867">
                <a:moveTo>
                  <a:pt x="0" y="0"/>
                </a:moveTo>
                <a:lnTo>
                  <a:pt x="6284220" y="0"/>
                </a:lnTo>
                <a:lnTo>
                  <a:pt x="6284220" y="2080867"/>
                </a:lnTo>
                <a:lnTo>
                  <a:pt x="0" y="2080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7015" y="-399165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190580" y="-671649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60" y="0"/>
                </a:lnTo>
                <a:lnTo>
                  <a:pt x="8381160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33941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41801" y="2726702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92519" y="851320"/>
            <a:ext cx="2481938" cy="354759"/>
          </a:xfrm>
          <a:custGeom>
            <a:avLst/>
            <a:gdLst/>
            <a:ahLst/>
            <a:cxnLst/>
            <a:rect l="l" t="t" r="r" b="b"/>
            <a:pathLst>
              <a:path w="2481938" h="354759">
                <a:moveTo>
                  <a:pt x="0" y="0"/>
                </a:moveTo>
                <a:lnTo>
                  <a:pt x="2481937" y="0"/>
                </a:lnTo>
                <a:lnTo>
                  <a:pt x="2481937" y="354760"/>
                </a:lnTo>
                <a:lnTo>
                  <a:pt x="0" y="35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99" r="-4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72154" y="1619654"/>
            <a:ext cx="5674860" cy="372677"/>
          </a:xfrm>
          <a:custGeom>
            <a:avLst/>
            <a:gdLst/>
            <a:ahLst/>
            <a:cxnLst/>
            <a:rect l="l" t="t" r="r" b="b"/>
            <a:pathLst>
              <a:path w="5674860" h="372677">
                <a:moveTo>
                  <a:pt x="0" y="0"/>
                </a:moveTo>
                <a:lnTo>
                  <a:pt x="5674860" y="0"/>
                </a:lnTo>
                <a:lnTo>
                  <a:pt x="5674860" y="372677"/>
                </a:lnTo>
                <a:lnTo>
                  <a:pt x="0" y="372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072154" y="2173306"/>
            <a:ext cx="5674860" cy="410231"/>
          </a:xfrm>
          <a:custGeom>
            <a:avLst/>
            <a:gdLst/>
            <a:ahLst/>
            <a:cxnLst/>
            <a:rect l="l" t="t" r="r" b="b"/>
            <a:pathLst>
              <a:path w="5674860" h="410231">
                <a:moveTo>
                  <a:pt x="0" y="0"/>
                </a:moveTo>
                <a:lnTo>
                  <a:pt x="5674860" y="0"/>
                </a:lnTo>
                <a:lnTo>
                  <a:pt x="5674860" y="410231"/>
                </a:lnTo>
                <a:lnTo>
                  <a:pt x="0" y="410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733538" y="4801118"/>
            <a:ext cx="8352092" cy="4338749"/>
          </a:xfrm>
          <a:custGeom>
            <a:avLst/>
            <a:gdLst/>
            <a:ahLst/>
            <a:cxnLst/>
            <a:rect l="l" t="t" r="r" b="b"/>
            <a:pathLst>
              <a:path w="8352092" h="4338749">
                <a:moveTo>
                  <a:pt x="0" y="0"/>
                </a:moveTo>
                <a:lnTo>
                  <a:pt x="8352092" y="0"/>
                </a:lnTo>
                <a:lnTo>
                  <a:pt x="8352092" y="4338749"/>
                </a:lnTo>
                <a:lnTo>
                  <a:pt x="0" y="4338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861423" y="3828302"/>
            <a:ext cx="3256736" cy="544642"/>
          </a:xfrm>
          <a:custGeom>
            <a:avLst/>
            <a:gdLst/>
            <a:ahLst/>
            <a:cxnLst/>
            <a:rect l="l" t="t" r="r" b="b"/>
            <a:pathLst>
              <a:path w="3256736" h="544642">
                <a:moveTo>
                  <a:pt x="0" y="0"/>
                </a:moveTo>
                <a:lnTo>
                  <a:pt x="3256736" y="0"/>
                </a:lnTo>
                <a:lnTo>
                  <a:pt x="3256736" y="544642"/>
                </a:lnTo>
                <a:lnTo>
                  <a:pt x="0" y="544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82205" y="231686"/>
            <a:ext cx="6640906" cy="43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INHERITANCE: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61116" y="2888337"/>
            <a:ext cx="5883084" cy="43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POLYMORPHISM(RUN TIME):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43156" y="4506294"/>
            <a:ext cx="5883084" cy="21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</a:pPr>
            <a:r>
              <a:rPr lang="en-US" sz="11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CAR RENT CLASS: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8249" y="3450821"/>
            <a:ext cx="5883084" cy="21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</a:pPr>
            <a:r>
              <a:rPr lang="en-US" sz="1100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TRANSACTION CLASS: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2702" y="1381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3395" y="1699719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303536" y="27260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726298" y="-4114800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567469" y="5646548"/>
            <a:ext cx="6686239" cy="3601452"/>
          </a:xfrm>
          <a:custGeom>
            <a:avLst/>
            <a:gdLst/>
            <a:ahLst/>
            <a:cxnLst/>
            <a:rect l="l" t="t" r="r" b="b"/>
            <a:pathLst>
              <a:path w="6686239" h="3601452">
                <a:moveTo>
                  <a:pt x="0" y="0"/>
                </a:moveTo>
                <a:lnTo>
                  <a:pt x="6686239" y="0"/>
                </a:lnTo>
                <a:lnTo>
                  <a:pt x="6686239" y="3601451"/>
                </a:lnTo>
                <a:lnTo>
                  <a:pt x="0" y="3601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636038" y="2088491"/>
            <a:ext cx="6549101" cy="3408489"/>
          </a:xfrm>
          <a:custGeom>
            <a:avLst/>
            <a:gdLst/>
            <a:ahLst/>
            <a:cxnLst/>
            <a:rect l="l" t="t" r="r" b="b"/>
            <a:pathLst>
              <a:path w="6549101" h="3408489">
                <a:moveTo>
                  <a:pt x="0" y="0"/>
                </a:moveTo>
                <a:lnTo>
                  <a:pt x="6549101" y="0"/>
                </a:lnTo>
                <a:lnTo>
                  <a:pt x="6549101" y="3408488"/>
                </a:lnTo>
                <a:lnTo>
                  <a:pt x="0" y="3408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56632" y="495300"/>
            <a:ext cx="9230768" cy="1576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</a:pPr>
            <a:r>
              <a:rPr lang="en-US" sz="5400" b="1" dirty="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ABSTRACTION AND ENCAPSULATION: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9044" y="3730165"/>
            <a:ext cx="12429912" cy="201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9"/>
              </a:lnSpc>
            </a:pPr>
            <a:r>
              <a:rPr lang="en-US" sz="10374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1362" y="5674521"/>
            <a:ext cx="4940930" cy="44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END.</a:t>
            </a:r>
          </a:p>
        </p:txBody>
      </p:sp>
      <p:sp>
        <p:nvSpPr>
          <p:cNvPr id="4" name="Freeform 4"/>
          <p:cNvSpPr/>
          <p:nvPr/>
        </p:nvSpPr>
        <p:spPr>
          <a:xfrm>
            <a:off x="14745487" y="-472856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73314" y="-9462119"/>
            <a:ext cx="12693341" cy="13630434"/>
          </a:xfrm>
          <a:custGeom>
            <a:avLst/>
            <a:gdLst/>
            <a:ahLst/>
            <a:cxnLst/>
            <a:rect l="l" t="t" r="r" b="b"/>
            <a:pathLst>
              <a:path w="12693341" h="13630434">
                <a:moveTo>
                  <a:pt x="0" y="0"/>
                </a:moveTo>
                <a:lnTo>
                  <a:pt x="12693341" y="0"/>
                </a:lnTo>
                <a:lnTo>
                  <a:pt x="12693341" y="13630434"/>
                </a:lnTo>
                <a:lnTo>
                  <a:pt x="0" y="1363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399250" y="736233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23821" y="6915995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59" y="0"/>
                </a:lnTo>
                <a:lnTo>
                  <a:pt x="8381159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0058" y="102870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01554" flipH="1">
            <a:off x="14720272" y="-2339153"/>
            <a:ext cx="8376183" cy="8229600"/>
          </a:xfrm>
          <a:custGeom>
            <a:avLst/>
            <a:gdLst/>
            <a:ahLst/>
            <a:cxnLst/>
            <a:rect l="l" t="t" r="r" b="b"/>
            <a:pathLst>
              <a:path w="8376183" h="8229600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47015" y="53075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262330">
            <a:off x="-710525" y="3978473"/>
            <a:ext cx="7694676" cy="8229600"/>
          </a:xfrm>
          <a:custGeom>
            <a:avLst/>
            <a:gdLst/>
            <a:ahLst/>
            <a:cxnLst/>
            <a:rect l="l" t="t" r="r" b="b"/>
            <a:pathLst>
              <a:path w="7694676" h="8229600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50401" y="666750"/>
            <a:ext cx="10800865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TOOLS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4091" y="2343696"/>
            <a:ext cx="10687851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C++ is used as a programming language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⇢Some of the libraries used are :&lt;iostream&gt;,&lt;ifstream&gt;,&lt;ctime&gt;&lt;iwindows.h&gt;,&lt;string&gt;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 Interface used is Command line interface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⇢VsCode and Devc++ were used as the IDEs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⇢Windows was used for the OS.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7007" y="1771773"/>
            <a:ext cx="8607871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⇢The projects purpose is for the automation of Car renting and purchasing processes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17007" y="323353"/>
            <a:ext cx="11931562" cy="113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0"/>
              </a:lnSpc>
            </a:pPr>
            <a:r>
              <a:rPr lang="en-US" sz="5655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OBJECTIVES:</a:t>
            </a:r>
          </a:p>
        </p:txBody>
      </p:sp>
      <p:sp>
        <p:nvSpPr>
          <p:cNvPr id="4" name="Freeform 4"/>
          <p:cNvSpPr/>
          <p:nvPr/>
        </p:nvSpPr>
        <p:spPr>
          <a:xfrm>
            <a:off x="-347881" y="500265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767601" flipH="1">
            <a:off x="-5261707" y="1507226"/>
            <a:ext cx="11802962" cy="9205131"/>
          </a:xfrm>
          <a:custGeom>
            <a:avLst/>
            <a:gdLst/>
            <a:ahLst/>
            <a:cxnLst/>
            <a:rect l="l" t="t" r="r" b="b"/>
            <a:pathLst>
              <a:path w="11802962" h="9205131">
                <a:moveTo>
                  <a:pt x="11802962" y="0"/>
                </a:moveTo>
                <a:lnTo>
                  <a:pt x="0" y="0"/>
                </a:lnTo>
                <a:lnTo>
                  <a:pt x="0" y="9205131"/>
                </a:lnTo>
                <a:lnTo>
                  <a:pt x="11802962" y="9205131"/>
                </a:lnTo>
                <a:lnTo>
                  <a:pt x="11802962" y="0"/>
                </a:lnTo>
                <a:close/>
              </a:path>
            </a:pathLst>
          </a:custGeom>
          <a:blipFill>
            <a:blip r:embed="rId4"/>
            <a:stretch>
              <a:fillRect l="-27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94031" y="102870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17007" y="2901065"/>
            <a:ext cx="8607871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⇢Both Admins and customers were paid attention with regards to this sytem and their roles.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17007" y="4438153"/>
            <a:ext cx="11931562" cy="113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0"/>
              </a:lnSpc>
            </a:pPr>
            <a:r>
              <a:rPr lang="en-US" sz="5655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KEY FEATURES: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17007" y="5775600"/>
            <a:ext cx="86078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⇢Authentication for both admin and customers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7007" y="6341463"/>
            <a:ext cx="8607871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⇢Management of Vehicles and their subtypes based on demand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17007" y="7226618"/>
            <a:ext cx="8607871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⇢Transaction process and their receipt for purchase or rent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2159" y="3506279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759" y="-113687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83103" y="387106"/>
            <a:ext cx="9715659" cy="102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2"/>
              </a:lnSpc>
            </a:pPr>
            <a:r>
              <a:rPr lang="en-US" sz="5054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CLASS HIERARCHY</a:t>
            </a:r>
          </a:p>
        </p:txBody>
      </p:sp>
      <p:sp>
        <p:nvSpPr>
          <p:cNvPr id="5" name="Freeform 5"/>
          <p:cNvSpPr/>
          <p:nvPr/>
        </p:nvSpPr>
        <p:spPr>
          <a:xfrm>
            <a:off x="-6033342" y="6494677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0457" y="-3889066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88259" y="1413119"/>
            <a:ext cx="13798684" cy="7985988"/>
          </a:xfrm>
          <a:custGeom>
            <a:avLst/>
            <a:gdLst/>
            <a:ahLst/>
            <a:cxnLst/>
            <a:rect l="l" t="t" r="r" b="b"/>
            <a:pathLst>
              <a:path w="13798684" h="7985988">
                <a:moveTo>
                  <a:pt x="0" y="0"/>
                </a:moveTo>
                <a:lnTo>
                  <a:pt x="13798684" y="0"/>
                </a:lnTo>
                <a:lnTo>
                  <a:pt x="13798684" y="7985989"/>
                </a:lnTo>
                <a:lnTo>
                  <a:pt x="0" y="7985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4962" y="-44801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93170" y="-7640868"/>
            <a:ext cx="12693341" cy="13630434"/>
          </a:xfrm>
          <a:custGeom>
            <a:avLst/>
            <a:gdLst/>
            <a:ahLst/>
            <a:cxnLst/>
            <a:rect l="l" t="t" r="r" b="b"/>
            <a:pathLst>
              <a:path w="12693341" h="13630434">
                <a:moveTo>
                  <a:pt x="0" y="0"/>
                </a:moveTo>
                <a:lnTo>
                  <a:pt x="12693342" y="0"/>
                </a:lnTo>
                <a:lnTo>
                  <a:pt x="12693342" y="13630433"/>
                </a:lnTo>
                <a:lnTo>
                  <a:pt x="0" y="1363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92424" y="6942813"/>
            <a:ext cx="9242893" cy="248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CONCEPTS</a:t>
            </a:r>
          </a:p>
          <a:p>
            <a:pPr algn="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USED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0025" y="1918308"/>
            <a:ext cx="8349889" cy="365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used throughout the program to hide details regarding the said processes</a:t>
            </a: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⇢private/protected members are used throughout all classes</a:t>
            </a:r>
          </a:p>
          <a:p>
            <a:pPr algn="l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⇢For </a:t>
            </a:r>
            <a:r>
              <a:rPr lang="en-US" sz="19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e.g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 class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private data like credit card number is private whereas interface processes like process() and receipt() are made public</a:t>
            </a:r>
          </a:p>
          <a:p>
            <a:pPr algn="l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login class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privates the username and password only being able to access them using getter methods</a:t>
            </a:r>
          </a:p>
          <a:p>
            <a:pPr algn="l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668888" y="730476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6541" y="6858421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59" y="0"/>
                </a:lnTo>
                <a:lnTo>
                  <a:pt x="8381159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99098" y="1380015"/>
            <a:ext cx="4940930" cy="3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199" b="1" spc="5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ENCAPSULATION: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7015" y="-399165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190580" y="-671649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60" y="0"/>
                </a:lnTo>
                <a:lnTo>
                  <a:pt x="8381160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33941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0562" y="2816136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517194" y="518730"/>
            <a:ext cx="6640906" cy="43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INHERITANCE: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1351" y="990600"/>
            <a:ext cx="1000529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used throughout the program to create hierarchy between classes</a:t>
            </a:r>
          </a:p>
          <a:p>
            <a:pPr algn="ctr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⇢Vehicle abstract base class is inherited by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car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which is further inherited by specialized types like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suv,electric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car,luxury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car.</a:t>
            </a:r>
          </a:p>
          <a:p>
            <a:pPr algn="ctr">
              <a:lnSpc>
                <a:spcPts val="2660"/>
              </a:lnSpc>
            </a:pPr>
            <a:endParaRPr lang="en-US" sz="19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⇢Transaction base class is inherited by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carrent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carsale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classes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aswell</a:t>
            </a:r>
            <a:endParaRPr lang="en-US" sz="19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660"/>
              </a:lnSpc>
            </a:pPr>
            <a:endParaRPr lang="en-US" sz="19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⇢User login abstract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baseclass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is inherited by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adminlogin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customerlogin</a:t>
            </a:r>
            <a:endParaRPr lang="en-US" sz="19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660"/>
              </a:lnSpc>
            </a:pPr>
            <a:endParaRPr lang="en-US" sz="19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82621" y="5038725"/>
            <a:ext cx="6640906" cy="43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6"/>
              </a:lnSpc>
            </a:pPr>
            <a:r>
              <a:rPr lang="en-US" sz="2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POLYMORPHISM (RUN TIME)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4998" y="5633577"/>
            <a:ext cx="1000529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implemented in several ways: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 base class 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showcases the use of pure virtual functions like 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process() and receipt()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which are after that overridden in derived classes like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carrent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carsale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their individual implementations</a:t>
            </a:r>
          </a:p>
          <a:p>
            <a:pPr algn="ctr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vehicle and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userlogin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are abstract base classes that contain pure virtual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functions like </a:t>
            </a:r>
            <a:r>
              <a:rPr lang="en-US" sz="19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searchcar</a:t>
            </a:r>
            <a:r>
              <a:rPr lang="en-US" sz="1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 ), display vehicles( ), authenticate( )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forcing derived classes to implement these methods so that they </a:t>
            </a:r>
            <a:r>
              <a:rPr lang="en-US" sz="19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dont</a:t>
            </a:r>
            <a:r>
              <a:rPr lang="en-US" sz="19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get abstract themselves </a:t>
            </a:r>
          </a:p>
          <a:p>
            <a:pPr algn="ctr">
              <a:lnSpc>
                <a:spcPts val="2660"/>
              </a:lnSpc>
            </a:pPr>
            <a:endParaRPr lang="en-US"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2702" y="1381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3395" y="1699719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303536" y="27260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726298" y="-4114800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532349" y="2563066"/>
            <a:ext cx="6640906" cy="10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</a:pPr>
            <a:r>
              <a:rPr lang="en-US" sz="54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ABSTRACTION: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28846" y="3889042"/>
            <a:ext cx="10005297" cy="310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implemented in several ways: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⇢Abstract base classes like v</a:t>
            </a: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ehicle, </a:t>
            </a:r>
            <a:r>
              <a:rPr lang="en-US" sz="22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userlogin</a:t>
            </a:r>
            <a:r>
              <a:rPr lang="en-US" sz="2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transaction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define interfaces without any implementation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⇢hiding complex operations like process() in transaction class</a:t>
            </a: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1169" y="-126936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82028">
            <a:off x="-4700243" y="-9367521"/>
            <a:ext cx="13714032" cy="14726478"/>
          </a:xfrm>
          <a:custGeom>
            <a:avLst/>
            <a:gdLst/>
            <a:ahLst/>
            <a:cxnLst/>
            <a:rect l="l" t="t" r="r" b="b"/>
            <a:pathLst>
              <a:path w="13714032" h="14726478">
                <a:moveTo>
                  <a:pt x="0" y="0"/>
                </a:moveTo>
                <a:lnTo>
                  <a:pt x="13714033" y="0"/>
                </a:lnTo>
                <a:lnTo>
                  <a:pt x="13714033" y="14726478"/>
                </a:lnTo>
                <a:lnTo>
                  <a:pt x="0" y="14726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48380" y="2586073"/>
            <a:ext cx="9304648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CHALLENGES</a:t>
            </a:r>
          </a:p>
        </p:txBody>
      </p:sp>
      <p:sp>
        <p:nvSpPr>
          <p:cNvPr id="5" name="Freeform 5"/>
          <p:cNvSpPr/>
          <p:nvPr/>
        </p:nvSpPr>
        <p:spPr>
          <a:xfrm>
            <a:off x="15153500" y="-91687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07641" y="4418182"/>
            <a:ext cx="16976162" cy="374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 File permission issues: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permission denied when trying to remove files or access files in the program. So we tried to implement proper file handling with error checking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⇢Irregular looping problems: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sometimes when printing the receipt the program would give improper loops that go on till infinite resolution fixed it by adding breaks in the loops where required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⇢Files not displaying: 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sometimes the cars would not display properly due to invalid string formatting in files so we fixed it with proper formatting39%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3462" y="1131856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1919497" y="223552"/>
            <a:ext cx="9679364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TESTING:</a:t>
            </a:r>
          </a:p>
        </p:txBody>
      </p:sp>
      <p:sp>
        <p:nvSpPr>
          <p:cNvPr id="4" name="Freeform 4"/>
          <p:cNvSpPr/>
          <p:nvPr/>
        </p:nvSpPr>
        <p:spPr>
          <a:xfrm rot="-2401554" flipH="1">
            <a:off x="15461832" y="-1737069"/>
            <a:ext cx="7355789" cy="7227063"/>
          </a:xfrm>
          <a:custGeom>
            <a:avLst/>
            <a:gdLst/>
            <a:ahLst/>
            <a:cxnLst/>
            <a:rect l="l" t="t" r="r" b="b"/>
            <a:pathLst>
              <a:path w="7355789" h="7227063">
                <a:moveTo>
                  <a:pt x="7355789" y="0"/>
                </a:moveTo>
                <a:lnTo>
                  <a:pt x="0" y="0"/>
                </a:lnTo>
                <a:lnTo>
                  <a:pt x="0" y="7227062"/>
                </a:lnTo>
                <a:lnTo>
                  <a:pt x="7355789" y="7227062"/>
                </a:lnTo>
                <a:lnTo>
                  <a:pt x="735578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692130">
            <a:off x="282581" y="5164877"/>
            <a:ext cx="6477345" cy="6927641"/>
          </a:xfrm>
          <a:custGeom>
            <a:avLst/>
            <a:gdLst/>
            <a:ahLst/>
            <a:cxnLst/>
            <a:rect l="l" t="t" r="r" b="b"/>
            <a:pathLst>
              <a:path w="6477345" h="6927641">
                <a:moveTo>
                  <a:pt x="0" y="0"/>
                </a:moveTo>
                <a:lnTo>
                  <a:pt x="6477345" y="0"/>
                </a:lnTo>
                <a:lnTo>
                  <a:pt x="6477345" y="6927642"/>
                </a:lnTo>
                <a:lnTo>
                  <a:pt x="0" y="692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54976" y="-40646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0957" y="1838362"/>
            <a:ext cx="14573704" cy="41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 Unit Testing: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Verified correct login/logout functionality and tested all admin operations to add and remove cars. 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also tested all transaction and receipt processes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⇢Integration Testing: 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Verified all the work done from login to transaction part of the program 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⇢Edge cases: 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numbers as input instead of string when required causes infinite loops.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Empty files causes nothing to display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aswell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678</Words>
  <Application>Microsoft Office PowerPoint</Application>
  <PresentationFormat>Custom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Montserrat</vt:lpstr>
      <vt:lpstr>Prachason Neue Expanded Bold</vt:lpstr>
      <vt:lpstr>Calibri</vt:lpstr>
      <vt:lpstr>Montserrat Bold</vt:lpstr>
      <vt:lpstr>Prachason Neue 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Grey 3D Shapes Tech Company Presentation</dc:title>
  <cp:lastModifiedBy>PhantomS Cubicle</cp:lastModifiedBy>
  <cp:revision>3</cp:revision>
  <dcterms:created xsi:type="dcterms:W3CDTF">2006-08-16T00:00:00Z</dcterms:created>
  <dcterms:modified xsi:type="dcterms:W3CDTF">2025-05-08T21:18:58Z</dcterms:modified>
  <dc:identifier>DAGmlTlw-70</dc:identifier>
</cp:coreProperties>
</file>